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0" r:id="rId2"/>
    <p:sldMasterId id="2147483696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6"/>
      <p:bold r:id="rId17"/>
      <p:italic r:id="rId18"/>
      <p:boldItalic r:id="rId19"/>
    </p:embeddedFont>
    <p:embeddedFont>
      <p:font typeface="Helvetica Neue Light" panose="02000403000000020004" pitchFamily="2" charset="0"/>
      <p:regular r:id="rId20"/>
      <p:bold r:id="rId21"/>
      <p:italic r:id="rId22"/>
      <p:boldItalic r:id="rId23"/>
    </p:embeddedFont>
    <p:embeddedFont>
      <p:font typeface="Montserrat" pitchFamily="2" charset="77"/>
      <p:regular r:id="rId24"/>
      <p:bold r:id="rId25"/>
      <p:italic r:id="rId26"/>
      <p:boldItalic r:id="rId27"/>
    </p:embeddedFont>
    <p:embeddedFont>
      <p:font typeface="Montserrat Medium" panose="020F0502020204030204" pitchFamily="3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Medium" panose="020F0502020204030204" pitchFamily="34" charset="0"/>
      <p:regular r:id="rId36"/>
      <p:bold r:id="rId37"/>
      <p:italic r:id="rId38"/>
      <p:boldItalic r:id="rId39"/>
    </p:embeddedFont>
    <p:embeddedFont>
      <p:font typeface="Roboto Slab" pitchFamily="2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gGB1q1yRIfEkL0zNDMEdHXarEW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2"/>
  </p:normalViewPr>
  <p:slideViewPr>
    <p:cSldViewPr snapToGrid="0">
      <p:cViewPr varScale="1">
        <p:scale>
          <a:sx n="139" d="100"/>
          <a:sy n="139" d="100"/>
        </p:scale>
        <p:origin x="840" y="160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customschemas.google.com/relationships/presentationmetadata" Target="metadata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presProps" Target="presProps.xml"/><Relationship Id="rId20" Type="http://schemas.openxmlformats.org/officeDocument/2006/relationships/font" Target="fonts/font5.fntdata"/><Relationship Id="rId41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9f7f09bd3e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9f7f09bd3e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0aef77d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a0aef77d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f7f09bd3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9f7f09bd3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f7f09bd3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9f7f09bd3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f7f09bd3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9f7f09bd3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f7f09bd3e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9f7f09bd3e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9f7f09bd3e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9f7f09bd3e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f7f09bd3e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9f7f09bd3e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We will see how we use the knowledge from logistic regression to solve multi class classification problem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l="17192" r="17185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52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" name="Google Shape;73;p4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l="17602" t="1331" r="17989" b="1340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l="26005" t="16689" r="30257" b="16682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 b="0" i="0" u="none" strike="noStrike" cap="non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0" name="Google Shape;90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5" name="Google Shape;95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0" name="Google Shape;100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5" name="Google Shape;105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0" name="Google Shape;110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l="10533" r="1683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l="16002" r="15783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 i="0" u="none" strike="noStrike" cap="non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46" name="Google Shape;146;p5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5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3" name="Google Shape;153;p59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" name="Google Shape;154;p5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2" name="Google Shape;212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f7f09bd3e_0_30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0" name="Google Shape;220;g9f7f09bd3e_0_30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g9f7f09bd3e_0_3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f7f09bd3e_0_30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4" name="Google Shape;224;g9f7f09bd3e_0_3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f7f09bd3e_0_3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g9f7f09bd3e_0_3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g9f7f09bd3e_0_3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f7f09bd3e_0_3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g9f7f09bd3e_0_3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2" name="Google Shape;232;g9f7f09bd3e_0_31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3" name="Google Shape;233;g9f7f09bd3e_0_3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f7f09bd3e_0_3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g9f7f09bd3e_0_3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f7f09bd3e_0_3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9" name="Google Shape;239;g9f7f09bd3e_0_3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0" name="Google Shape;240;g9f7f09bd3e_0_3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f7f09bd3e_0_32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3" name="Google Shape;243;g9f7f09bd3e_0_3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f7f09bd3e_0_3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9f7f09bd3e_0_3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g9f7f09bd3e_0_3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g9f7f09bd3e_0_3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9" name="Google Shape;249;g9f7f09bd3e_0_3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f7f09bd3e_0_3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52" name="Google Shape;252;g9f7f09bd3e_0_3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f7f09bd3e_0_33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5" name="Google Shape;255;g9f7f09bd3e_0_33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6" name="Google Shape;256;g9f7f09bd3e_0_3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f7f09bd3e_0_3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9f7f09bd3e_0_342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9f7f09bd3e_0_344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f7f09bd3e_0_346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5" name="Google Shape;265;g9f7f09bd3e_0_346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6" name="Google Shape;266;g9f7f09bd3e_0_34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g9f7f09bd3e_0_35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9f7f09bd3e_0_35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9f7f09bd3e_0_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1" name="Google Shape;271;g9f7f09bd3e_0_35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g9f7f09bd3e_0_350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4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f7f09bd3e_0_2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g9f7f09bd3e_0_2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g9f7f09bd3e_0_2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1"/>
          <p:cNvSpPr txBox="1">
            <a:spLocks noGrp="1"/>
          </p:cNvSpPr>
          <p:nvPr>
            <p:ph type="title" idx="2"/>
          </p:nvPr>
        </p:nvSpPr>
        <p:spPr>
          <a:xfrm>
            <a:off x="1959550" y="2903050"/>
            <a:ext cx="692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Binary vs multiclass classification problems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1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f7f09bd3e_0_356"/>
          <p:cNvSpPr txBox="1"/>
          <p:nvPr/>
        </p:nvSpPr>
        <p:spPr>
          <a:xfrm>
            <a:off x="585600" y="852575"/>
            <a:ext cx="22470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vs All</a:t>
            </a:r>
            <a:r>
              <a:rPr lang="en" sz="23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(One vs Rest)</a:t>
            </a:r>
            <a:endParaRPr sz="23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i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*Break down the problem into</a:t>
            </a:r>
            <a:endParaRPr sz="1600" i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three </a:t>
            </a:r>
            <a:r>
              <a:rPr lang="en" sz="1600" i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 problems</a:t>
            </a:r>
            <a:endParaRPr sz="1600" i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9f7f09bd3e_0_356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8" name="Google Shape;348;g9f7f09bd3e_0_356"/>
          <p:cNvPicPr preferRelativeResize="0"/>
          <p:nvPr/>
        </p:nvPicPr>
        <p:blipFill rotWithShape="1">
          <a:blip r:embed="rId4">
            <a:alphaModFix/>
          </a:blip>
          <a:srcRect t="5214" b="6555"/>
          <a:stretch/>
        </p:blipFill>
        <p:spPr>
          <a:xfrm>
            <a:off x="3232225" y="717700"/>
            <a:ext cx="5039249" cy="39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Binary classification.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Revisiting logistic regression.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Multiclass classification.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5" name="Google Shape;285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23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2"/>
          <p:cNvPicPr preferRelativeResize="0"/>
          <p:nvPr/>
        </p:nvPicPr>
        <p:blipFill rotWithShape="1">
          <a:blip r:embed="rId5">
            <a:alphaModFix/>
          </a:blip>
          <a:srcRect l="30634" t="28211" r="27977" b="14010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</a:t>
            </a:r>
            <a:endParaRPr sz="2100" b="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ga0aef77d17_0_0"/>
          <p:cNvSpPr txBox="1"/>
          <p:nvPr/>
        </p:nvSpPr>
        <p:spPr>
          <a:xfrm>
            <a:off x="732150" y="15109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this type of problems we are trying to predict a categorical variable which can only take </a:t>
            </a:r>
            <a:r>
              <a:rPr lang="en" sz="1500" b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 possible values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ga0aef77d1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5774" y="2796775"/>
            <a:ext cx="2386976" cy="13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f7f09bd3e_0_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MULTICLASS CLASSIFICATION</a:t>
            </a:r>
            <a:endParaRPr sz="2100" b="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g9f7f09bd3e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g9f7f09bd3e_0_1"/>
          <p:cNvSpPr txBox="1"/>
          <p:nvPr/>
        </p:nvSpPr>
        <p:spPr>
          <a:xfrm>
            <a:off x="732150" y="15109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this type of problems we are trying to predict a categorical variable which can only take </a:t>
            </a:r>
            <a:r>
              <a:rPr lang="en" sz="1500" b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more than two possible values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5" name="Google Shape;305;g9f7f09bd3e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6800" y="2518850"/>
            <a:ext cx="3289699" cy="18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f7f09bd3e_0_1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g9f7f09bd3e_0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9275" y="1224000"/>
            <a:ext cx="6345449" cy="30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f7f09bd3e_0_8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g9f7f09bd3e_0_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9249" y="1011350"/>
            <a:ext cx="4885501" cy="36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9f7f09bd3e_0_80"/>
          <p:cNvSpPr txBox="1"/>
          <p:nvPr/>
        </p:nvSpPr>
        <p:spPr>
          <a:xfrm>
            <a:off x="773900" y="635800"/>
            <a:ext cx="6334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DETERMINING THE PREDICTION OF THE LOGISTIC MODEL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f7f09bd3e_0_14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LOSS FUNCTION</a:t>
            </a:r>
            <a:endParaRPr sz="2100" b="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g9f7f09bd3e_0_14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g9f7f09bd3e_0_145"/>
          <p:cNvSpPr txBox="1"/>
          <p:nvPr/>
        </p:nvSpPr>
        <p:spPr>
          <a:xfrm>
            <a:off x="732150" y="15109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we can minimize the error between the prediction and the real value with a logistic regression model?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need to find out the best coefficients to plug in the linear model in order to get the best prediction from the logistic function.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Zi is the value of the categorical variable that we are trying to predict.</a:t>
            </a:r>
            <a:endParaRPr sz="15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6" name="Google Shape;326;g9f7f09bd3e_0_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50" y="3588850"/>
            <a:ext cx="4010183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9f7f09bd3e_0_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4550" y="3493875"/>
            <a:ext cx="2540664" cy="4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9f7f09bd3e_0_161"/>
          <p:cNvSpPr txBox="1"/>
          <p:nvPr/>
        </p:nvSpPr>
        <p:spPr>
          <a:xfrm>
            <a:off x="585600" y="900825"/>
            <a:ext cx="22506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Multi-class</a:t>
            </a:r>
            <a:endParaRPr sz="2300" b="1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Problem </a:t>
            </a:r>
            <a:endParaRPr sz="2300" b="1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Approaches</a:t>
            </a:r>
            <a:endParaRPr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g9f7f09bd3e_0_16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g9f7f09bd3e_0_161"/>
          <p:cNvSpPr txBox="1"/>
          <p:nvPr/>
        </p:nvSpPr>
        <p:spPr>
          <a:xfrm>
            <a:off x="3195125" y="900825"/>
            <a:ext cx="5120100" cy="26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DIRECT</a:t>
            </a:r>
            <a:endParaRPr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KNN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Naïve Bayes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SVM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 class 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THROUGH </a:t>
            </a:r>
            <a:r>
              <a:rPr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</a:t>
            </a:r>
            <a:endParaRPr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One vs Rest (OVR)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9f7f09bd3e_0_291"/>
          <p:cNvPicPr preferRelativeResize="0"/>
          <p:nvPr/>
        </p:nvPicPr>
        <p:blipFill rotWithShape="1">
          <a:blip r:embed="rId4">
            <a:alphaModFix/>
          </a:blip>
          <a:srcRect b="10193"/>
          <a:stretch/>
        </p:blipFill>
        <p:spPr>
          <a:xfrm>
            <a:off x="447675" y="1454452"/>
            <a:ext cx="8248650" cy="31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9f7f09bd3e_0_291"/>
          <p:cNvSpPr txBox="1"/>
          <p:nvPr/>
        </p:nvSpPr>
        <p:spPr>
          <a:xfrm>
            <a:off x="585600" y="852572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vs All</a:t>
            </a:r>
            <a:r>
              <a:rPr lang="en" sz="23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(One vs Rest)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g9f7f09bd3e_0_291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</Words>
  <Application>Microsoft Macintosh PowerPoint</Application>
  <PresentationFormat>On-screen Show (16:9)</PresentationFormat>
  <Paragraphs>76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Montserrat</vt:lpstr>
      <vt:lpstr>Helvetica Neue</vt:lpstr>
      <vt:lpstr>Roboto Slab</vt:lpstr>
      <vt:lpstr>Roboto</vt:lpstr>
      <vt:lpstr>Arial</vt:lpstr>
      <vt:lpstr>Helvetica Neue Light</vt:lpstr>
      <vt:lpstr>Montserrat Medium</vt:lpstr>
      <vt:lpstr>Roboto Medium</vt:lpstr>
      <vt:lpstr>Simple Light</vt:lpstr>
      <vt:lpstr>Simple Light</vt:lpstr>
      <vt:lpstr>Simple Light</vt:lpstr>
      <vt:lpstr>DATA ANALYTICS | IRONHACK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| IRONHACK</dc:title>
  <cp:lastModifiedBy>Sian Davies</cp:lastModifiedBy>
  <cp:revision>1</cp:revision>
  <dcterms:modified xsi:type="dcterms:W3CDTF">2022-02-10T15:05:58Z</dcterms:modified>
</cp:coreProperties>
</file>